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2" r:id="rId3"/>
    <p:sldId id="355" r:id="rId4"/>
    <p:sldId id="359" r:id="rId5"/>
    <p:sldId id="360" r:id="rId6"/>
    <p:sldId id="357" r:id="rId7"/>
    <p:sldId id="361" r:id="rId8"/>
    <p:sldId id="358" r:id="rId9"/>
    <p:sldId id="298" r:id="rId1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81" d="100"/>
          <a:sy n="81"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75816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4847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29853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63656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55523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6288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35647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9</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2400" dirty="0">
                <a:solidFill>
                  <a:srgbClr val="000000"/>
                </a:solidFill>
                <a:latin typeface="Calibri" panose="020F0502020204030204" pitchFamily="34" charset="0"/>
                <a:cs typeface="Calibri" panose="020F0502020204030204" pitchFamily="34" charset="0"/>
              </a:rPr>
              <a:t>4.3.3. Text (Yazı)</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4.3.4. </a:t>
            </a:r>
            <a:r>
              <a:rPr lang="tr-TR" sz="2400" dirty="0" err="1">
                <a:solidFill>
                  <a:srgbClr val="000000"/>
                </a:solidFill>
                <a:latin typeface="Calibri" panose="020F0502020204030204" pitchFamily="34" charset="0"/>
                <a:cs typeface="Calibri" panose="020F0502020204030204" pitchFamily="34" charset="0"/>
              </a:rPr>
              <a:t>Symbols</a:t>
            </a:r>
            <a:r>
              <a:rPr lang="tr-TR" sz="2400" dirty="0">
                <a:solidFill>
                  <a:srgbClr val="000000"/>
                </a:solidFill>
                <a:latin typeface="Calibri" panose="020F0502020204030204" pitchFamily="34" charset="0"/>
                <a:cs typeface="Calibri" panose="020F0502020204030204" pitchFamily="34" charset="0"/>
              </a:rPr>
              <a:t> (Semboller)</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4.3.5. </a:t>
            </a:r>
            <a:r>
              <a:rPr lang="tr-TR" sz="2400" dirty="0" err="1">
                <a:solidFill>
                  <a:srgbClr val="000000"/>
                </a:solidFill>
                <a:latin typeface="Calibri" panose="020F0502020204030204" pitchFamily="34" charset="0"/>
                <a:cs typeface="Calibri" panose="020F0502020204030204" pitchFamily="34" charset="0"/>
              </a:rPr>
              <a:t>Tables</a:t>
            </a:r>
            <a:r>
              <a:rPr lang="tr-TR" sz="2400" dirty="0">
                <a:solidFill>
                  <a:srgbClr val="000000"/>
                </a:solidFill>
                <a:latin typeface="Calibri" panose="020F0502020204030204" pitchFamily="34" charset="0"/>
                <a:cs typeface="Calibri" panose="020F0502020204030204" pitchFamily="34" charset="0"/>
              </a:rPr>
              <a:t> (Tablolar)</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TEKNİK RESMİNİ ALMA</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16.Hafta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800219"/>
          </a:xfrm>
          <a:prstGeom prst="rect">
            <a:avLst/>
          </a:prstGeom>
          <a:noFill/>
        </p:spPr>
        <p:txBody>
          <a:bodyPr wrap="square">
            <a:spAutoFit/>
          </a:bodyPr>
          <a:lstStyle/>
          <a:p>
            <a:pPr marL="273050" indent="-273050" algn="l"/>
            <a:r>
              <a:rPr lang="en-US" sz="1800" b="1" u="sng" dirty="0"/>
              <a:t>4.3.3. Text (</a:t>
            </a:r>
            <a:r>
              <a:rPr lang="en-US" sz="1800" b="1" u="sng" dirty="0" err="1"/>
              <a:t>Yazı</a:t>
            </a:r>
            <a:r>
              <a:rPr lang="en-US" sz="1800" b="1" u="sng" dirty="0"/>
              <a:t>)</a:t>
            </a:r>
            <a:endParaRPr lang="tr-TR" sz="1800" b="1" u="sng" dirty="0"/>
          </a:p>
          <a:p>
            <a:pPr marL="273050" indent="-273050" algn="l"/>
            <a:r>
              <a:rPr lang="tr-TR" sz="1400" dirty="0"/>
              <a:t>		Teknik resim sayfasına açıklayıcı metin ve açıklayıcı bilgi eklemek için kullanılan komutların bulunduğu bölümdür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sp>
        <p:nvSpPr>
          <p:cNvPr id="14" name="Metin kutusu 13">
            <a:extLst>
              <a:ext uri="{FF2B5EF4-FFF2-40B4-BE49-F238E27FC236}">
                <a16:creationId xmlns:a16="http://schemas.microsoft.com/office/drawing/2014/main" id="{7E815D3F-025C-06D8-95BE-FCDFB44513E9}"/>
              </a:ext>
            </a:extLst>
          </p:cNvPr>
          <p:cNvSpPr txBox="1"/>
          <p:nvPr/>
        </p:nvSpPr>
        <p:spPr>
          <a:xfrm>
            <a:off x="251520" y="3934650"/>
            <a:ext cx="8334423" cy="307777"/>
          </a:xfrm>
          <a:prstGeom prst="rect">
            <a:avLst/>
          </a:prstGeom>
          <a:noFill/>
        </p:spPr>
        <p:txBody>
          <a:bodyPr wrap="square">
            <a:spAutoFit/>
          </a:bodyPr>
          <a:lstStyle/>
          <a:p>
            <a:pPr marL="1254125" indent="-1254125" algn="l"/>
            <a:r>
              <a:rPr lang="tr-TR" sz="1400" dirty="0"/>
              <a:t>Text: komut seçildikten sonra yazı alanı seçilir ve açılan diyalog kutusu yardımı ile istenen yazı yazılır</a:t>
            </a:r>
          </a:p>
        </p:txBody>
      </p:sp>
      <p:pic>
        <p:nvPicPr>
          <p:cNvPr id="4" name="Resim 3">
            <a:extLst>
              <a:ext uri="{FF2B5EF4-FFF2-40B4-BE49-F238E27FC236}">
                <a16:creationId xmlns:a16="http://schemas.microsoft.com/office/drawing/2014/main" id="{E693E5F4-2AFA-4EAB-BF04-13C706BB12FD}"/>
              </a:ext>
            </a:extLst>
          </p:cNvPr>
          <p:cNvPicPr>
            <a:picLocks noChangeAspect="1"/>
          </p:cNvPicPr>
          <p:nvPr/>
        </p:nvPicPr>
        <p:blipFill rotWithShape="1">
          <a:blip r:embed="rId4"/>
          <a:srcRect l="33463" t="37400" r="23226" b="45713"/>
          <a:stretch/>
        </p:blipFill>
        <p:spPr>
          <a:xfrm>
            <a:off x="1043608" y="2427599"/>
            <a:ext cx="6549890" cy="1436463"/>
          </a:xfrm>
          <a:prstGeom prst="rect">
            <a:avLst/>
          </a:prstGeom>
        </p:spPr>
      </p:pic>
      <p:pic>
        <p:nvPicPr>
          <p:cNvPr id="9" name="Resim 8">
            <a:extLst>
              <a:ext uri="{FF2B5EF4-FFF2-40B4-BE49-F238E27FC236}">
                <a16:creationId xmlns:a16="http://schemas.microsoft.com/office/drawing/2014/main" id="{F9A95448-5962-684A-5085-B41BEBF5B0DD}"/>
              </a:ext>
            </a:extLst>
          </p:cNvPr>
          <p:cNvPicPr>
            <a:picLocks noChangeAspect="1"/>
          </p:cNvPicPr>
          <p:nvPr/>
        </p:nvPicPr>
        <p:blipFill rotWithShape="1">
          <a:blip r:embed="rId5"/>
          <a:srcRect l="39904" t="65430" r="29384" b="10114"/>
          <a:stretch/>
        </p:blipFill>
        <p:spPr>
          <a:xfrm>
            <a:off x="1835696" y="4345979"/>
            <a:ext cx="5328592" cy="2386782"/>
          </a:xfrm>
          <a:prstGeom prst="rect">
            <a:avLst/>
          </a:prstGeom>
        </p:spPr>
      </p:pic>
    </p:spTree>
    <p:extLst>
      <p:ext uri="{BB962C8B-B14F-4D97-AF65-F5344CB8AC3E}">
        <p14:creationId xmlns:p14="http://schemas.microsoft.com/office/powerpoint/2010/main" val="42353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556792"/>
            <a:ext cx="8658708" cy="1169551"/>
          </a:xfrm>
          <a:prstGeom prst="rect">
            <a:avLst/>
          </a:prstGeom>
          <a:noFill/>
        </p:spPr>
        <p:txBody>
          <a:bodyPr wrap="square">
            <a:spAutoFit/>
          </a:bodyPr>
          <a:lstStyle/>
          <a:p>
            <a:pPr marL="174625" indent="-174625" algn="l"/>
            <a:r>
              <a:rPr lang="tr-TR" sz="1400" b="1" dirty="0"/>
              <a:t>• </a:t>
            </a:r>
            <a:r>
              <a:rPr lang="tr-TR" sz="1400" b="1" dirty="0" err="1"/>
              <a:t>Note</a:t>
            </a:r>
            <a:r>
              <a:rPr lang="tr-TR" sz="1400" b="1" dirty="0"/>
              <a:t>: </a:t>
            </a:r>
            <a:r>
              <a:rPr lang="tr-TR" sz="1400" dirty="0" err="1"/>
              <a:t>Leader</a:t>
            </a:r>
            <a:r>
              <a:rPr lang="tr-TR" sz="1400" dirty="0"/>
              <a:t> </a:t>
            </a:r>
            <a:r>
              <a:rPr lang="tr-TR" sz="1400" dirty="0" err="1"/>
              <a:t>Note</a:t>
            </a:r>
            <a:r>
              <a:rPr lang="tr-TR" sz="1400" dirty="0"/>
              <a:t>, </a:t>
            </a:r>
            <a:r>
              <a:rPr lang="tr-TR" sz="1400" dirty="0" err="1"/>
              <a:t>Hoal</a:t>
            </a:r>
            <a:r>
              <a:rPr lang="tr-TR" sz="1400" dirty="0"/>
              <a:t> </a:t>
            </a:r>
            <a:r>
              <a:rPr lang="tr-TR" sz="1400" dirty="0" err="1"/>
              <a:t>and</a:t>
            </a:r>
            <a:r>
              <a:rPr lang="tr-TR" sz="1400" dirty="0"/>
              <a:t> </a:t>
            </a:r>
            <a:r>
              <a:rPr lang="tr-TR" sz="1400" dirty="0" err="1"/>
              <a:t>Thread</a:t>
            </a:r>
            <a:r>
              <a:rPr lang="tr-TR" sz="1400" dirty="0"/>
              <a:t> </a:t>
            </a:r>
            <a:r>
              <a:rPr lang="tr-TR" sz="1400" dirty="0" err="1"/>
              <a:t>Note</a:t>
            </a:r>
            <a:r>
              <a:rPr lang="tr-TR" sz="1400" dirty="0"/>
              <a:t> ya da </a:t>
            </a:r>
            <a:r>
              <a:rPr lang="tr-TR" sz="1400" dirty="0" err="1"/>
              <a:t>Bead</a:t>
            </a:r>
            <a:r>
              <a:rPr lang="tr-TR" sz="1400" dirty="0"/>
              <a:t> </a:t>
            </a:r>
            <a:r>
              <a:rPr lang="tr-TR" sz="1400" dirty="0" err="1"/>
              <a:t>Note</a:t>
            </a:r>
            <a:r>
              <a:rPr lang="tr-TR" sz="1400" dirty="0"/>
              <a:t> komutlarından uygun alını otomatik olarak belirlenir ve </a:t>
            </a:r>
            <a:r>
              <a:rPr lang="tr-TR" sz="1400" dirty="0" err="1"/>
              <a:t>klavuz</a:t>
            </a:r>
            <a:r>
              <a:rPr lang="tr-TR" sz="1400" dirty="0"/>
              <a:t> çizgisi ile not ekleme işlemi yapılır. </a:t>
            </a:r>
          </a:p>
          <a:p>
            <a:pPr marL="174625" indent="-174625" algn="l"/>
            <a:r>
              <a:rPr lang="tr-TR" sz="1400" b="1" dirty="0"/>
              <a:t>• </a:t>
            </a:r>
            <a:r>
              <a:rPr lang="tr-TR" sz="1400" b="1" dirty="0" err="1"/>
              <a:t>Leader</a:t>
            </a:r>
            <a:r>
              <a:rPr lang="tr-TR" sz="1400" b="1" dirty="0"/>
              <a:t> </a:t>
            </a:r>
            <a:r>
              <a:rPr lang="tr-TR" sz="1400" b="1" dirty="0" err="1"/>
              <a:t>Note</a:t>
            </a:r>
            <a:r>
              <a:rPr lang="tr-TR" sz="1400" b="1" dirty="0"/>
              <a:t>: </a:t>
            </a:r>
            <a:r>
              <a:rPr lang="tr-TR" sz="1400" dirty="0"/>
              <a:t>Konumu belirlenecek kılavuz çizgi yardımı ile açıklama eklemek için kullanılan komuttur. Görsel da komutu girilir ve A noktası seçildikten sonra kılavuz çizgisinin konumu belirlendikten sonra Text diyalog kutusu açılır ve açıklama eklenir..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5" name="Resim 4">
            <a:extLst>
              <a:ext uri="{FF2B5EF4-FFF2-40B4-BE49-F238E27FC236}">
                <a16:creationId xmlns:a16="http://schemas.microsoft.com/office/drawing/2014/main" id="{15BDCDEE-F239-F23A-7FD6-7C504A552645}"/>
              </a:ext>
            </a:extLst>
          </p:cNvPr>
          <p:cNvPicPr>
            <a:picLocks noChangeAspect="1"/>
          </p:cNvPicPr>
          <p:nvPr/>
        </p:nvPicPr>
        <p:blipFill rotWithShape="1">
          <a:blip r:embed="rId4"/>
          <a:srcRect l="32675" t="47636" r="24800" b="29000"/>
          <a:stretch/>
        </p:blipFill>
        <p:spPr>
          <a:xfrm>
            <a:off x="827584" y="3243528"/>
            <a:ext cx="7284359" cy="2251168"/>
          </a:xfrm>
          <a:prstGeom prst="rect">
            <a:avLst/>
          </a:prstGeom>
        </p:spPr>
      </p:pic>
    </p:spTree>
    <p:extLst>
      <p:ext uri="{BB962C8B-B14F-4D97-AF65-F5344CB8AC3E}">
        <p14:creationId xmlns:p14="http://schemas.microsoft.com/office/powerpoint/2010/main" val="147280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556792"/>
            <a:ext cx="8658708" cy="954107"/>
          </a:xfrm>
          <a:prstGeom prst="rect">
            <a:avLst/>
          </a:prstGeom>
          <a:noFill/>
        </p:spPr>
        <p:txBody>
          <a:bodyPr wrap="square">
            <a:spAutoFit/>
          </a:bodyPr>
          <a:lstStyle/>
          <a:p>
            <a:pPr marL="174625" indent="-174625" algn="l"/>
            <a:r>
              <a:rPr lang="tr-TR" sz="1400" b="1" dirty="0"/>
              <a:t>• Hole anda </a:t>
            </a:r>
            <a:r>
              <a:rPr lang="tr-TR" sz="1400" b="1" dirty="0" err="1"/>
              <a:t>Thread</a:t>
            </a:r>
            <a:r>
              <a:rPr lang="tr-TR" sz="1400" b="1" dirty="0"/>
              <a:t> </a:t>
            </a:r>
            <a:r>
              <a:rPr lang="tr-TR" sz="1400" b="1" dirty="0" err="1"/>
              <a:t>Note</a:t>
            </a:r>
            <a:r>
              <a:rPr lang="tr-TR" sz="1400" b="1" dirty="0"/>
              <a:t>: </a:t>
            </a:r>
            <a:r>
              <a:rPr lang="tr-TR" sz="1400" dirty="0"/>
              <a:t>Delik sihirbazı ya da vida açma komutları ile oluşturulmuş deliklere kılavuz çizgi yardımı ile açıklama eklemek için kullanılan komuttur. Açıklama kısmında delik ya da vida ile ilgili bütün bilgiler yer alır. </a:t>
            </a:r>
            <a:r>
              <a:rPr lang="tr-TR" sz="1400" dirty="0" err="1"/>
              <a:t>Görsel’da</a:t>
            </a:r>
            <a:r>
              <a:rPr lang="tr-TR" sz="1400" dirty="0"/>
              <a:t> değişik Hole komutu ile oluşturulmuş delikler ve </a:t>
            </a:r>
            <a:r>
              <a:rPr lang="tr-TR" sz="1400" dirty="0" err="1"/>
              <a:t>Thread</a:t>
            </a:r>
            <a:r>
              <a:rPr lang="tr-TR" sz="1400" dirty="0"/>
              <a:t> komutu ile oluşturulmuş vida bilgileri kılavuz çizgiler ile gösterilmiştir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17876FBE-9C64-3C4E-D815-8750F70E94B0}"/>
              </a:ext>
            </a:extLst>
          </p:cNvPr>
          <p:cNvPicPr>
            <a:picLocks noChangeAspect="1"/>
          </p:cNvPicPr>
          <p:nvPr/>
        </p:nvPicPr>
        <p:blipFill rotWithShape="1">
          <a:blip r:embed="rId4"/>
          <a:srcRect l="33463" t="32150" r="24800" b="24800"/>
          <a:stretch/>
        </p:blipFill>
        <p:spPr>
          <a:xfrm>
            <a:off x="1619672" y="2522042"/>
            <a:ext cx="5544616" cy="3216923"/>
          </a:xfrm>
          <a:prstGeom prst="rect">
            <a:avLst/>
          </a:prstGeom>
        </p:spPr>
      </p:pic>
    </p:spTree>
    <p:extLst>
      <p:ext uri="{BB962C8B-B14F-4D97-AF65-F5344CB8AC3E}">
        <p14:creationId xmlns:p14="http://schemas.microsoft.com/office/powerpoint/2010/main" val="389022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800219"/>
          </a:xfrm>
          <a:prstGeom prst="rect">
            <a:avLst/>
          </a:prstGeom>
          <a:noFill/>
        </p:spPr>
        <p:txBody>
          <a:bodyPr wrap="square">
            <a:spAutoFit/>
          </a:bodyPr>
          <a:lstStyle/>
          <a:p>
            <a:pPr marL="273050" indent="-273050" algn="l"/>
            <a:r>
              <a:rPr lang="en-US" sz="1800" b="1" u="sng" dirty="0"/>
              <a:t>4.3.4. Symbols (</a:t>
            </a:r>
            <a:r>
              <a:rPr lang="en-US" sz="1800" b="1" u="sng" dirty="0" err="1"/>
              <a:t>Semboller</a:t>
            </a:r>
            <a:r>
              <a:rPr lang="en-US" sz="1800" b="1" u="sng" dirty="0"/>
              <a:t>)</a:t>
            </a:r>
            <a:endParaRPr lang="tr-TR" sz="1800" b="1" u="sng" dirty="0"/>
          </a:p>
          <a:p>
            <a:pPr marL="273050" indent="-273050" algn="l"/>
            <a:r>
              <a:rPr lang="tr-TR" sz="1400" dirty="0"/>
              <a:t>		Görünüşler üzerine şekil toleransları, konum toleransları, yüzey işleme işaretleri ve referans yüzeyleri eklemek için kullanılan komutların kullanıldığı bölümdür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sp>
        <p:nvSpPr>
          <p:cNvPr id="14" name="Metin kutusu 13">
            <a:extLst>
              <a:ext uri="{FF2B5EF4-FFF2-40B4-BE49-F238E27FC236}">
                <a16:creationId xmlns:a16="http://schemas.microsoft.com/office/drawing/2014/main" id="{7E815D3F-025C-06D8-95BE-FCDFB44513E9}"/>
              </a:ext>
            </a:extLst>
          </p:cNvPr>
          <p:cNvSpPr txBox="1"/>
          <p:nvPr/>
        </p:nvSpPr>
        <p:spPr>
          <a:xfrm>
            <a:off x="251520" y="3934650"/>
            <a:ext cx="8334423" cy="2893100"/>
          </a:xfrm>
          <a:prstGeom prst="rect">
            <a:avLst/>
          </a:prstGeom>
          <a:noFill/>
        </p:spPr>
        <p:txBody>
          <a:bodyPr wrap="square">
            <a:spAutoFit/>
          </a:bodyPr>
          <a:lstStyle/>
          <a:p>
            <a:pPr marL="174625" indent="-174625" algn="l"/>
            <a:r>
              <a:rPr lang="tr-TR" sz="1400" b="1" dirty="0"/>
              <a:t>• </a:t>
            </a:r>
            <a:r>
              <a:rPr lang="tr-TR" sz="1400" b="1" dirty="0" err="1"/>
              <a:t>Surface</a:t>
            </a:r>
            <a:r>
              <a:rPr lang="tr-TR" sz="1400" b="1" dirty="0"/>
              <a:t> </a:t>
            </a:r>
            <a:r>
              <a:rPr lang="tr-TR" sz="1400" b="1" dirty="0" err="1"/>
              <a:t>Texture</a:t>
            </a:r>
            <a:r>
              <a:rPr lang="tr-TR" sz="1400" b="1" dirty="0"/>
              <a:t>: </a:t>
            </a:r>
            <a:r>
              <a:rPr lang="tr-TR" sz="1400" dirty="0"/>
              <a:t>Yüzeylerin hangi yöntemle üretileceğinin açıklandığı sembollerdir. Konumlandırılacak yüzey seçilir ve (istenirse konum çizgileri eklemek için diğer noktalar seçilip) ENTER tuşuna basılır. Açılan diyalog kutusunda standartlar çerçevesinde değerler belirlenip OK tuşuna basılır</a:t>
            </a:r>
          </a:p>
          <a:p>
            <a:pPr marL="174625" indent="-174625" algn="l"/>
            <a:r>
              <a:rPr lang="tr-TR" sz="1400" b="1" dirty="0"/>
              <a:t>• </a:t>
            </a:r>
            <a:r>
              <a:rPr lang="tr-TR" sz="1400" b="1" dirty="0" err="1"/>
              <a:t>Feature</a:t>
            </a:r>
            <a:r>
              <a:rPr lang="tr-TR" sz="1400" b="1" dirty="0"/>
              <a:t> Control </a:t>
            </a:r>
            <a:r>
              <a:rPr lang="tr-TR" sz="1400" b="1" dirty="0" err="1"/>
              <a:t>Frame</a:t>
            </a:r>
            <a:r>
              <a:rPr lang="tr-TR" sz="1400" b="1" dirty="0"/>
              <a:t>:</a:t>
            </a:r>
            <a:r>
              <a:rPr lang="tr-TR" sz="1400" dirty="0"/>
              <a:t> Şekil ve konum toleransı eklemek için kullanılan komuttur. Konumu </a:t>
            </a:r>
            <a:r>
              <a:rPr lang="tr-TR" sz="1400" dirty="0" err="1"/>
              <a:t>Surface</a:t>
            </a:r>
            <a:r>
              <a:rPr lang="tr-TR" sz="1400" dirty="0"/>
              <a:t> </a:t>
            </a:r>
            <a:r>
              <a:rPr lang="tr-TR" sz="1400" dirty="0" err="1"/>
              <a:t>Textrure’de</a:t>
            </a:r>
            <a:r>
              <a:rPr lang="tr-TR" sz="1400" dirty="0"/>
              <a:t> olduğu gibi belirlenip ilgili toleranslar çerçevesinde değerler belirlenip OK tuşuna basılır </a:t>
            </a:r>
          </a:p>
          <a:p>
            <a:pPr marL="174625" indent="-174625" algn="l"/>
            <a:r>
              <a:rPr lang="tr-TR" sz="1400" b="1" dirty="0"/>
              <a:t>• </a:t>
            </a:r>
            <a:r>
              <a:rPr lang="tr-TR" sz="1400" b="1" dirty="0" err="1"/>
              <a:t>Datum</a:t>
            </a:r>
            <a:r>
              <a:rPr lang="tr-TR" sz="1400" b="1" dirty="0"/>
              <a:t> </a:t>
            </a:r>
            <a:r>
              <a:rPr lang="tr-TR" sz="1400" b="1" dirty="0" err="1"/>
              <a:t>Identifier</a:t>
            </a:r>
            <a:r>
              <a:rPr lang="tr-TR" sz="1400" b="1" dirty="0"/>
              <a:t>: </a:t>
            </a:r>
            <a:r>
              <a:rPr lang="tr-TR" sz="1400" dirty="0"/>
              <a:t>Görünüşlere referans sembol eklemek için kullanılan komuttur. Referans elemanı resim üzerinde harf ile gösterilir. Komut konumlandırıldıktan sonra açılan diyalog kutusuna ilgili değerler girilip OK tuşuna basılır.</a:t>
            </a:r>
          </a:p>
          <a:p>
            <a:pPr marL="174625" indent="-174625" algn="l"/>
            <a:r>
              <a:rPr lang="tr-TR" sz="1400" b="1" dirty="0"/>
              <a:t>• </a:t>
            </a:r>
            <a:r>
              <a:rPr lang="tr-TR" sz="1400" b="1" dirty="0" err="1"/>
              <a:t>Welding</a:t>
            </a:r>
            <a:r>
              <a:rPr lang="tr-TR" sz="1400" b="1" dirty="0"/>
              <a:t>: </a:t>
            </a:r>
            <a:r>
              <a:rPr lang="tr-TR" sz="1400" dirty="0"/>
              <a:t>Kaynak ile birleştirilmiş yüzeyler için tolerans belirlenen komuttur. Tolerans konumu belirlendikten sonra açılan diyalog kutusunda kaynak tolerans gösterim standartları </a:t>
            </a:r>
            <a:r>
              <a:rPr lang="tr-TR" sz="1400" dirty="0" err="1"/>
              <a:t>çerçevesindeki</a:t>
            </a:r>
            <a:r>
              <a:rPr lang="tr-TR" sz="1400" dirty="0"/>
              <a:t> değerler belirlenip OK tuşuna basılır Semboller görünüşler üzerine eklenirken ilgili standartlar referans alınmalıdır. </a:t>
            </a:r>
          </a:p>
        </p:txBody>
      </p:sp>
      <p:pic>
        <p:nvPicPr>
          <p:cNvPr id="5" name="Resim 4">
            <a:extLst>
              <a:ext uri="{FF2B5EF4-FFF2-40B4-BE49-F238E27FC236}">
                <a16:creationId xmlns:a16="http://schemas.microsoft.com/office/drawing/2014/main" id="{428329B4-14E8-606E-FFF5-49564E67E49A}"/>
              </a:ext>
            </a:extLst>
          </p:cNvPr>
          <p:cNvPicPr>
            <a:picLocks noChangeAspect="1"/>
          </p:cNvPicPr>
          <p:nvPr/>
        </p:nvPicPr>
        <p:blipFill rotWithShape="1">
          <a:blip r:embed="rId4"/>
          <a:srcRect l="34250" t="34562" r="23225" b="48600"/>
          <a:stretch/>
        </p:blipFill>
        <p:spPr>
          <a:xfrm>
            <a:off x="1502407" y="2405333"/>
            <a:ext cx="5832648" cy="1299084"/>
          </a:xfrm>
          <a:prstGeom prst="rect">
            <a:avLst/>
          </a:prstGeom>
        </p:spPr>
      </p:pic>
    </p:spTree>
    <p:extLst>
      <p:ext uri="{BB962C8B-B14F-4D97-AF65-F5344CB8AC3E}">
        <p14:creationId xmlns:p14="http://schemas.microsoft.com/office/powerpoint/2010/main" val="114860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85AC2B42-585A-3611-47BD-B3E2A1DEDFB3}"/>
              </a:ext>
            </a:extLst>
          </p:cNvPr>
          <p:cNvPicPr>
            <a:picLocks noChangeAspect="1"/>
          </p:cNvPicPr>
          <p:nvPr/>
        </p:nvPicPr>
        <p:blipFill rotWithShape="1">
          <a:blip r:embed="rId4"/>
          <a:srcRect l="34250" t="44400" r="23225" b="20600"/>
          <a:stretch/>
        </p:blipFill>
        <p:spPr>
          <a:xfrm>
            <a:off x="539552" y="2204864"/>
            <a:ext cx="8399014" cy="3888432"/>
          </a:xfrm>
          <a:prstGeom prst="rect">
            <a:avLst/>
          </a:prstGeom>
        </p:spPr>
      </p:pic>
    </p:spTree>
    <p:extLst>
      <p:ext uri="{BB962C8B-B14F-4D97-AF65-F5344CB8AC3E}">
        <p14:creationId xmlns:p14="http://schemas.microsoft.com/office/powerpoint/2010/main" val="883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584775"/>
          </a:xfrm>
          <a:prstGeom prst="rect">
            <a:avLst/>
          </a:prstGeom>
          <a:noFill/>
        </p:spPr>
        <p:txBody>
          <a:bodyPr wrap="square">
            <a:spAutoFit/>
          </a:bodyPr>
          <a:lstStyle/>
          <a:p>
            <a:pPr marL="273050" indent="-273050" algn="l"/>
            <a:r>
              <a:rPr lang="en-US" sz="1800" b="1" u="sng" dirty="0"/>
              <a:t>4.3.5. Tables (</a:t>
            </a:r>
            <a:r>
              <a:rPr lang="en-US" sz="1800" b="1" u="sng" dirty="0" err="1"/>
              <a:t>Tablolar</a:t>
            </a:r>
            <a:r>
              <a:rPr lang="en-US" sz="1800" b="1" u="sng" dirty="0"/>
              <a:t>)</a:t>
            </a:r>
            <a:endParaRPr lang="tr-TR" sz="1800" b="1" u="sng" dirty="0"/>
          </a:p>
          <a:p>
            <a:pPr marL="273050" indent="-273050" algn="l"/>
            <a:r>
              <a:rPr lang="tr-TR" sz="1400" dirty="0"/>
              <a:t>		Teknik resim sayfasına tablo eklemek için kullanılan komutların bulunduğu bölümdür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sp>
        <p:nvSpPr>
          <p:cNvPr id="14" name="Metin kutusu 13">
            <a:extLst>
              <a:ext uri="{FF2B5EF4-FFF2-40B4-BE49-F238E27FC236}">
                <a16:creationId xmlns:a16="http://schemas.microsoft.com/office/drawing/2014/main" id="{7E815D3F-025C-06D8-95BE-FCDFB44513E9}"/>
              </a:ext>
            </a:extLst>
          </p:cNvPr>
          <p:cNvSpPr txBox="1"/>
          <p:nvPr/>
        </p:nvSpPr>
        <p:spPr>
          <a:xfrm>
            <a:off x="251520" y="3934650"/>
            <a:ext cx="8334423" cy="523220"/>
          </a:xfrm>
          <a:prstGeom prst="rect">
            <a:avLst/>
          </a:prstGeom>
          <a:noFill/>
        </p:spPr>
        <p:txBody>
          <a:bodyPr wrap="square">
            <a:spAutoFit/>
          </a:bodyPr>
          <a:lstStyle/>
          <a:p>
            <a:pPr marL="174625" indent="-174625" algn="l"/>
            <a:r>
              <a:rPr lang="tr-TR" sz="1400" b="1" dirty="0" err="1"/>
              <a:t>Custom</a:t>
            </a:r>
            <a:r>
              <a:rPr lang="tr-TR" sz="1400" b="1" dirty="0"/>
              <a:t> </a:t>
            </a:r>
            <a:r>
              <a:rPr lang="tr-TR" sz="1400" b="1" dirty="0" err="1"/>
              <a:t>Table</a:t>
            </a:r>
            <a:r>
              <a:rPr lang="tr-TR" sz="1400" b="1" dirty="0"/>
              <a:t> </a:t>
            </a:r>
            <a:r>
              <a:rPr lang="tr-TR" sz="1400" dirty="0"/>
              <a:t>komutu seçildikten sonra ekranda satır ve sütunlardan oluşan tablo ve diyalog kutusu </a:t>
            </a:r>
          </a:p>
          <a:p>
            <a:pPr marL="174625" indent="-174625" algn="l"/>
            <a:r>
              <a:rPr lang="tr-TR" sz="1400" dirty="0"/>
              <a:t>görünür</a:t>
            </a:r>
          </a:p>
        </p:txBody>
      </p:sp>
      <p:pic>
        <p:nvPicPr>
          <p:cNvPr id="4" name="Resim 3">
            <a:extLst>
              <a:ext uri="{FF2B5EF4-FFF2-40B4-BE49-F238E27FC236}">
                <a16:creationId xmlns:a16="http://schemas.microsoft.com/office/drawing/2014/main" id="{06A062BA-8F1A-1A20-74FF-E93D3B17C4E1}"/>
              </a:ext>
            </a:extLst>
          </p:cNvPr>
          <p:cNvPicPr>
            <a:picLocks noChangeAspect="1"/>
          </p:cNvPicPr>
          <p:nvPr/>
        </p:nvPicPr>
        <p:blipFill rotWithShape="1">
          <a:blip r:embed="rId4"/>
          <a:srcRect l="34250" t="55355" r="23225" b="29000"/>
          <a:stretch/>
        </p:blipFill>
        <p:spPr>
          <a:xfrm>
            <a:off x="1043608" y="2247388"/>
            <a:ext cx="6408712" cy="1326271"/>
          </a:xfrm>
          <a:prstGeom prst="rect">
            <a:avLst/>
          </a:prstGeom>
        </p:spPr>
      </p:pic>
      <p:pic>
        <p:nvPicPr>
          <p:cNvPr id="8" name="Resim 7">
            <a:extLst>
              <a:ext uri="{FF2B5EF4-FFF2-40B4-BE49-F238E27FC236}">
                <a16:creationId xmlns:a16="http://schemas.microsoft.com/office/drawing/2014/main" id="{DAA6648D-83F8-8C1C-5BEC-30898E18C647}"/>
              </a:ext>
            </a:extLst>
          </p:cNvPr>
          <p:cNvPicPr>
            <a:picLocks noChangeAspect="1"/>
          </p:cNvPicPr>
          <p:nvPr/>
        </p:nvPicPr>
        <p:blipFill rotWithShape="1">
          <a:blip r:embed="rId5"/>
          <a:srcRect l="33463" t="40169" r="22438" b="40169"/>
          <a:stretch/>
        </p:blipFill>
        <p:spPr>
          <a:xfrm>
            <a:off x="1043608" y="4752752"/>
            <a:ext cx="7152636" cy="1793814"/>
          </a:xfrm>
          <a:prstGeom prst="rect">
            <a:avLst/>
          </a:prstGeom>
        </p:spPr>
      </p:pic>
    </p:spTree>
    <p:extLst>
      <p:ext uri="{BB962C8B-B14F-4D97-AF65-F5344CB8AC3E}">
        <p14:creationId xmlns:p14="http://schemas.microsoft.com/office/powerpoint/2010/main" val="61815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700808"/>
            <a:ext cx="8658708" cy="954107"/>
          </a:xfrm>
          <a:prstGeom prst="rect">
            <a:avLst/>
          </a:prstGeom>
          <a:noFill/>
        </p:spPr>
        <p:txBody>
          <a:bodyPr wrap="square">
            <a:spAutoFit/>
          </a:bodyPr>
          <a:lstStyle/>
          <a:p>
            <a:pPr indent="534988" algn="l"/>
            <a:r>
              <a:rPr lang="tr-TR" sz="1400" dirty="0"/>
              <a:t>Referans tablo konumlandırıldıktan sonra Görsel de görülen diyalog kutusu yardımı ile tablonun satır ve sütun denetimi yapılır. Hücreler içine yazı yazmak için üzerine gelip duble </a:t>
            </a:r>
            <a:r>
              <a:rPr lang="tr-TR" sz="1400" dirty="0" err="1"/>
              <a:t>click</a:t>
            </a:r>
            <a:r>
              <a:rPr lang="tr-TR" sz="1400" dirty="0"/>
              <a:t> yapmak gerekir. </a:t>
            </a:r>
          </a:p>
          <a:p>
            <a:pPr marL="273050" indent="261938" algn="l"/>
            <a:r>
              <a:rPr lang="tr-TR" sz="1400" dirty="0"/>
              <a:t>Satır ve sütun boyutlandırması için solda ve altta bulunan siyah kutucuklar üzerinde farenin sol tuşuna basılarak konumu belirlenir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9188FDA9-C41A-414A-12D8-3ACC083FEC31}"/>
              </a:ext>
            </a:extLst>
          </p:cNvPr>
          <p:cNvPicPr>
            <a:picLocks noChangeAspect="1"/>
          </p:cNvPicPr>
          <p:nvPr/>
        </p:nvPicPr>
        <p:blipFill rotWithShape="1">
          <a:blip r:embed="rId4"/>
          <a:srcRect l="38745" t="39433" r="28631" b="34568"/>
          <a:stretch/>
        </p:blipFill>
        <p:spPr>
          <a:xfrm>
            <a:off x="1439652" y="3307105"/>
            <a:ext cx="6264696" cy="2808313"/>
          </a:xfrm>
          <a:prstGeom prst="rect">
            <a:avLst/>
          </a:prstGeom>
        </p:spPr>
      </p:pic>
    </p:spTree>
    <p:extLst>
      <p:ext uri="{BB962C8B-B14F-4D97-AF65-F5344CB8AC3E}">
        <p14:creationId xmlns:p14="http://schemas.microsoft.com/office/powerpoint/2010/main" val="349842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10027</TotalTime>
  <Words>494</Words>
  <Application>Microsoft Office PowerPoint</Application>
  <PresentationFormat>Ekran Gösterisi (4:3)</PresentationFormat>
  <Paragraphs>40</Paragraphs>
  <Slides>9</Slides>
  <Notes>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Microsoft Sans Serif</vt:lpstr>
      <vt:lpstr>powerpoint-template-24</vt:lpstr>
      <vt:lpstr>4.3.3. Text (Yazı) 4.3.4. Symbols (Semboller) 4.3.5. Tables (Tablolar)</vt:lpstr>
      <vt:lpstr>KATILARIN TEKNİK RESMİNİ ALMA</vt:lpstr>
      <vt:lpstr>KATILARIN TEKNİK RESMİNİ ALMA</vt:lpstr>
      <vt:lpstr>KATILARIN TEKNİK RESMİNİ ALMA</vt:lpstr>
      <vt:lpstr>KATILARIN TEKNİK RESMİNİ ALMA</vt:lpstr>
      <vt:lpstr>KATILARIN TEKNİK RESMİNİ ALMA</vt:lpstr>
      <vt:lpstr>KATILARIN TEKNİK RESMİNİ ALMA</vt:lpstr>
      <vt:lpstr>KATILARIN TEKNİK RESMİNİ ALMA</vt:lpstr>
      <vt:lpstr>KATILARIN TEKNİK RESMİNİ ALMA</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99</cp:revision>
  <dcterms:created xsi:type="dcterms:W3CDTF">2021-12-22T17:52:59Z</dcterms:created>
  <dcterms:modified xsi:type="dcterms:W3CDTF">2024-12-07T22:38:31Z</dcterms:modified>
</cp:coreProperties>
</file>